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40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81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3460-21C9-46A7-852D-2A774968969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AEE7D-7630-4753-8B06-DB7BF5B57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423326"/>
      </p:ext>
    </p:extLst>
  </p:cSld>
  <p:clrMapOvr>
    <a:masterClrMapping/>
  </p:clrMapOvr>
  <p:transition spd="slow" advClick="0" advTm="4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3460-21C9-46A7-852D-2A774968969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AEE7D-7630-4753-8B06-DB7BF5B57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074904"/>
      </p:ext>
    </p:extLst>
  </p:cSld>
  <p:clrMapOvr>
    <a:masterClrMapping/>
  </p:clrMapOvr>
  <p:transition spd="slow" advClick="0" advTm="4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3460-21C9-46A7-852D-2A774968969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AEE7D-7630-4753-8B06-DB7BF5B57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79563"/>
      </p:ext>
    </p:extLst>
  </p:cSld>
  <p:clrMapOvr>
    <a:masterClrMapping/>
  </p:clrMapOvr>
  <p:transition spd="slow" advClick="0" advTm="4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3460-21C9-46A7-852D-2A774968969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AEE7D-7630-4753-8B06-DB7BF5B57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83806"/>
      </p:ext>
    </p:extLst>
  </p:cSld>
  <p:clrMapOvr>
    <a:masterClrMapping/>
  </p:clrMapOvr>
  <p:transition spd="slow" advClick="0" advTm="4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3460-21C9-46A7-852D-2A774968969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AEE7D-7630-4753-8B06-DB7BF5B57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89967"/>
      </p:ext>
    </p:extLst>
  </p:cSld>
  <p:clrMapOvr>
    <a:masterClrMapping/>
  </p:clrMapOvr>
  <p:transition spd="slow" advClick="0" advTm="4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3460-21C9-46A7-852D-2A774968969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AEE7D-7630-4753-8B06-DB7BF5B57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41010"/>
      </p:ext>
    </p:extLst>
  </p:cSld>
  <p:clrMapOvr>
    <a:masterClrMapping/>
  </p:clrMapOvr>
  <p:transition spd="slow" advClick="0" advTm="4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3460-21C9-46A7-852D-2A774968969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AEE7D-7630-4753-8B06-DB7BF5B57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81423"/>
      </p:ext>
    </p:extLst>
  </p:cSld>
  <p:clrMapOvr>
    <a:masterClrMapping/>
  </p:clrMapOvr>
  <p:transition spd="slow" advClick="0" advTm="4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3460-21C9-46A7-852D-2A774968969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AEE7D-7630-4753-8B06-DB7BF5B57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68715"/>
      </p:ext>
    </p:extLst>
  </p:cSld>
  <p:clrMapOvr>
    <a:masterClrMapping/>
  </p:clrMapOvr>
  <p:transition spd="slow" advClick="0" advTm="4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3460-21C9-46A7-852D-2A774968969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AEE7D-7630-4753-8B06-DB7BF5B57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39074"/>
      </p:ext>
    </p:extLst>
  </p:cSld>
  <p:clrMapOvr>
    <a:masterClrMapping/>
  </p:clrMapOvr>
  <p:transition spd="slow" advClick="0" advTm="4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3460-21C9-46A7-852D-2A774968969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AEE7D-7630-4753-8B06-DB7BF5B57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80944"/>
      </p:ext>
    </p:extLst>
  </p:cSld>
  <p:clrMapOvr>
    <a:masterClrMapping/>
  </p:clrMapOvr>
  <p:transition spd="slow" advClick="0" advTm="4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73460-21C9-46A7-852D-2A774968969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AEE7D-7630-4753-8B06-DB7BF5B57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99921"/>
      </p:ext>
    </p:extLst>
  </p:cSld>
  <p:clrMapOvr>
    <a:masterClrMapping/>
  </p:clrMapOvr>
  <p:transition spd="slow" advClick="0" advTm="4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8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73460-21C9-46A7-852D-2A774968969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AEE7D-7630-4753-8B06-DB7BF5B57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6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4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wkuban@prairiestate.edu" TargetMode="External"/><Relationship Id="rId2" Type="http://schemas.openxmlformats.org/officeDocument/2006/relationships/hyperlink" Target="mailto:mwolfe@prairiestate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ljone@prairiestate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08216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920" y="1279526"/>
            <a:ext cx="4081376" cy="45199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75208" y="674703"/>
            <a:ext cx="437669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Looking for a new fresh career that will challenge you?</a:t>
            </a:r>
          </a:p>
          <a:p>
            <a:endParaRPr lang="en-US" sz="4400" dirty="0">
              <a:solidFill>
                <a:srgbClr val="25408F"/>
              </a:solidFill>
              <a:latin typeface="Impact" panose="020B0806030902050204" pitchFamily="34" charset="0"/>
            </a:endParaRPr>
          </a:p>
          <a:p>
            <a:r>
              <a:rPr lang="en-US" sz="4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Manufacturing is making a comeback. </a:t>
            </a:r>
          </a:p>
          <a:p>
            <a:endParaRPr lang="en-US" sz="4400" dirty="0">
              <a:solidFill>
                <a:srgbClr val="25408F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155517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5072"/>
            <a:ext cx="4312920" cy="64678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75208" y="674703"/>
            <a:ext cx="437669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Want to learn a skill that employers are willing to pay for?</a:t>
            </a:r>
          </a:p>
          <a:p>
            <a:endParaRPr lang="en-US" sz="4400" dirty="0">
              <a:solidFill>
                <a:srgbClr val="25408F"/>
              </a:solidFill>
              <a:latin typeface="Impact" panose="020B0806030902050204" pitchFamily="34" charset="0"/>
            </a:endParaRPr>
          </a:p>
          <a:p>
            <a:r>
              <a:rPr lang="en-US" sz="4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Expected job growth is 15% over the next few years.</a:t>
            </a:r>
            <a:endParaRPr lang="en-US" sz="4400" dirty="0">
              <a:solidFill>
                <a:srgbClr val="25408F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00692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072" y="1805201"/>
            <a:ext cx="6467856" cy="4312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01083" y="150920"/>
            <a:ext cx="8442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These jobs are not just for men anymore. </a:t>
            </a:r>
            <a:endParaRPr lang="en-US" sz="4400" dirty="0">
              <a:solidFill>
                <a:srgbClr val="25408F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910096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024" y="1701716"/>
            <a:ext cx="6473952" cy="43068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15157" y="142042"/>
            <a:ext cx="85136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Our industrial technology programs offer hands-on learning.</a:t>
            </a:r>
            <a:endParaRPr lang="en-US" sz="4400" dirty="0">
              <a:solidFill>
                <a:srgbClr val="25408F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63609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7100" y="1012954"/>
            <a:ext cx="371530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Degree and certificate programs are available to help you start your career now.</a:t>
            </a:r>
            <a:endParaRPr lang="en-US" sz="4400" dirty="0">
              <a:solidFill>
                <a:srgbClr val="25408F"/>
              </a:solidFill>
              <a:latin typeface="Impact" panose="020B080603090205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2405" y="1012954"/>
            <a:ext cx="466077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Impact" panose="020B0806030902050204" pitchFamily="34" charset="0"/>
              </a:rPr>
              <a:t>Manufacturing Technology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Impact" panose="020B0806030902050204" pitchFamily="34" charset="0"/>
              </a:rPr>
              <a:t>Welding Specialist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Impact" panose="020B0806030902050204" pitchFamily="34" charset="0"/>
              </a:rPr>
              <a:t>HVACR Technician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Impact" panose="020B0806030902050204" pitchFamily="34" charset="0"/>
              </a:rPr>
              <a:t>CNC Operator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Impact" panose="020B0806030902050204" pitchFamily="34" charset="0"/>
              </a:rPr>
              <a:t>Millwright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Impact" panose="020B0806030902050204" pitchFamily="34" charset="0"/>
              </a:rPr>
              <a:t>Machinist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Impact" panose="020B0806030902050204" pitchFamily="34" charset="0"/>
              </a:rPr>
              <a:t>Maintenance Technician</a:t>
            </a:r>
            <a:endParaRPr lang="en-US" sz="28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30148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3114" y="249474"/>
            <a:ext cx="4398886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25408F"/>
                </a:solidFill>
                <a:latin typeface="Impact" panose="020B0806030902050204" pitchFamily="34" charset="0"/>
              </a:rPr>
              <a:t>Median Hourly Wages: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HVACR Mechanics/Installers $26.03</a:t>
            </a:r>
          </a:p>
          <a:p>
            <a:endParaRPr lang="en-US" sz="2400" dirty="0" smtClean="0">
              <a:solidFill>
                <a:srgbClr val="25408F"/>
              </a:solidFill>
              <a:latin typeface="Impact" panose="020B080603090205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Industrial Machine Installers, Repair, Maintenance Worker $22.53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25408F"/>
              </a:solidFill>
              <a:latin typeface="Impact" panose="020B080603090205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Plumbers/Pipefitters/ Steamfitters $30.09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25408F"/>
              </a:solidFill>
              <a:latin typeface="Impact" panose="020B080603090205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Millwrights $22.69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25408F"/>
              </a:solidFill>
              <a:latin typeface="Impact" panose="020B080603090205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CNC Programmers $20.81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25408F"/>
              </a:solidFill>
              <a:latin typeface="Impact" panose="020B080603090205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Welders, Cutters, </a:t>
            </a:r>
            <a:r>
              <a:rPr lang="en-US" sz="2400" dirty="0" err="1" smtClean="0">
                <a:solidFill>
                  <a:srgbClr val="25408F"/>
                </a:solidFill>
                <a:latin typeface="Impact" panose="020B0806030902050204" pitchFamily="34" charset="0"/>
              </a:rPr>
              <a:t>Solderers</a:t>
            </a: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 $17.41</a:t>
            </a:r>
          </a:p>
          <a:p>
            <a:endParaRPr lang="en-US" sz="2800" dirty="0">
              <a:solidFill>
                <a:srgbClr val="25408F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185" y="817377"/>
            <a:ext cx="3918086" cy="5223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5248170" y="407025"/>
            <a:ext cx="32566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/>
              <a:t>U.S. Department of Labor Statistics, May 2012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886851998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60882" y="249474"/>
            <a:ext cx="72131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Industrial Technology @PSC</a:t>
            </a:r>
          </a:p>
          <a:p>
            <a:pPr algn="ctr"/>
            <a:r>
              <a:rPr lang="en-US" sz="4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Where skills = success</a:t>
            </a:r>
            <a:endParaRPr lang="en-US" sz="4400" dirty="0">
              <a:solidFill>
                <a:srgbClr val="25408F"/>
              </a:solidFill>
              <a:latin typeface="Impact" panose="020B080603090205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072" y="2186701"/>
            <a:ext cx="6467856" cy="4312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7306965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5978" y="213964"/>
            <a:ext cx="83849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Want to learn more? </a:t>
            </a:r>
          </a:p>
          <a:p>
            <a:r>
              <a:rPr lang="en-US" sz="4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Want a tour of the labs? </a:t>
            </a:r>
            <a:endParaRPr lang="en-US" sz="4400" dirty="0">
              <a:solidFill>
                <a:srgbClr val="25408F"/>
              </a:solidFill>
              <a:latin typeface="Impact" panose="020B080603090205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5978" y="2016131"/>
            <a:ext cx="83849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Contact:</a:t>
            </a:r>
          </a:p>
          <a:p>
            <a:endParaRPr lang="en-US" sz="2400" dirty="0">
              <a:solidFill>
                <a:srgbClr val="25408F"/>
              </a:solidFill>
              <a:latin typeface="Impact" panose="020B0806030902050204" pitchFamily="34" charset="0"/>
            </a:endParaRPr>
          </a:p>
          <a:p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Martin Wolfe, coordinator, industrial technology</a:t>
            </a:r>
          </a:p>
          <a:p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(708) 709-7807, </a:t>
            </a: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  <a:hlinkClick r:id="rId2"/>
              </a:rPr>
              <a:t>mwolfe@prairiestate.edu</a:t>
            </a: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, office T145</a:t>
            </a:r>
          </a:p>
          <a:p>
            <a:endParaRPr lang="en-US" sz="2400" dirty="0">
              <a:solidFill>
                <a:srgbClr val="25408F"/>
              </a:solidFill>
              <a:latin typeface="Impact" panose="020B0806030902050204" pitchFamily="34" charset="0"/>
            </a:endParaRPr>
          </a:p>
          <a:p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Bill Kuban, coordinator, industrial technology</a:t>
            </a:r>
          </a:p>
          <a:p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(708) 709-3783, </a:t>
            </a: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  <a:hlinkClick r:id="rId3"/>
              </a:rPr>
              <a:t>wkuban@prairiestate.edu</a:t>
            </a: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, office T145</a:t>
            </a:r>
          </a:p>
          <a:p>
            <a:endParaRPr lang="en-US" sz="2400" dirty="0">
              <a:solidFill>
                <a:srgbClr val="25408F"/>
              </a:solidFill>
              <a:latin typeface="Impact" panose="020B0806030902050204" pitchFamily="34" charset="0"/>
            </a:endParaRPr>
          </a:p>
          <a:p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Danielle Jones, academic </a:t>
            </a:r>
            <a:r>
              <a:rPr lang="en-US" sz="2400" dirty="0">
                <a:solidFill>
                  <a:srgbClr val="25408F"/>
                </a:solidFill>
                <a:latin typeface="Impact" panose="020B0806030902050204" pitchFamily="34" charset="0"/>
              </a:rPr>
              <a:t>a</a:t>
            </a: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dvisor, career and technical education, (708) 709-3741, </a:t>
            </a: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  <a:hlinkClick r:id="rId4"/>
              </a:rPr>
              <a:t>dljone@prairiestate.edu</a:t>
            </a:r>
            <a:r>
              <a:rPr lang="en-US" sz="2400" dirty="0" smtClean="0">
                <a:solidFill>
                  <a:srgbClr val="25408F"/>
                </a:solidFill>
                <a:latin typeface="Impact" panose="020B0806030902050204" pitchFamily="34" charset="0"/>
              </a:rPr>
              <a:t>, office 2161</a:t>
            </a:r>
            <a:endParaRPr lang="en-US" sz="2400" dirty="0">
              <a:solidFill>
                <a:srgbClr val="25408F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13442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</TotalTime>
  <Words>205</Words>
  <Application>Microsoft Office PowerPoint</Application>
  <PresentationFormat>On-screen Show (4:3)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Paulette Maurer</dc:creator>
  <cp:lastModifiedBy>Paulette Maurer</cp:lastModifiedBy>
  <cp:revision>10</cp:revision>
  <dcterms:created xsi:type="dcterms:W3CDTF">2014-03-21T16:33:48Z</dcterms:created>
  <dcterms:modified xsi:type="dcterms:W3CDTF">2014-03-21T19:12:53Z</dcterms:modified>
</cp:coreProperties>
</file>